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3" r:id="rId2"/>
    <p:sldMasterId id="2147483801" r:id="rId3"/>
  </p:sldMasterIdLst>
  <p:notesMasterIdLst>
    <p:notesMasterId r:id="rId29"/>
  </p:notesMasterIdLst>
  <p:handoutMasterIdLst>
    <p:handoutMasterId r:id="rId30"/>
  </p:handoutMasterIdLst>
  <p:sldIdLst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10" r:id="rId18"/>
    <p:sldId id="511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B"/>
    <a:srgbClr val="632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5" autoAdjust="0"/>
    <p:restoredTop sz="85979" autoAdjust="0"/>
  </p:normalViewPr>
  <p:slideViewPr>
    <p:cSldViewPr snapToGrid="0" snapToObjects="1">
      <p:cViewPr varScale="1">
        <p:scale>
          <a:sx n="105" d="100"/>
          <a:sy n="105" d="100"/>
        </p:scale>
        <p:origin x="-6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80"/>
    </p:cViewPr>
  </p:sorterViewPr>
  <p:notesViewPr>
    <p:cSldViewPr snapToGrid="0" snapToObjects="1">
      <p:cViewPr varScale="1">
        <p:scale>
          <a:sx n="87" d="100"/>
          <a:sy n="87" d="100"/>
        </p:scale>
        <p:origin x="-190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74656A-413C-4529-92C5-E7027B0B6A19}" type="datetimeFigureOut">
              <a:rPr lang="de-DE"/>
              <a:pPr>
                <a:defRPr/>
              </a:pPr>
              <a:t>17.10.16</a:t>
            </a:fld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54E18FB-1DA5-4039-BA43-A4B2425F70F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63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B81F13-DD11-4DFE-A607-1783C12D6202}" type="datetimeFigureOut">
              <a:rPr lang="en-US"/>
              <a:pPr>
                <a:defRPr/>
              </a:pPr>
              <a:t>17.10.16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825947-BC02-4911-91D1-2720B9046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5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5947-BC02-4911-91D1-2720B90462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13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DA69BD-DBC0-894D-9C76-AE0130E8DC5C}" type="slidenum">
              <a:rPr lang="en-GB" sz="1200"/>
              <a:pPr/>
              <a:t>3</a:t>
            </a:fld>
            <a:endParaRPr lang="en-GB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DA69BD-DBC0-894D-9C76-AE0130E8DC5C}" type="slidenum">
              <a:rPr lang="en-GB" sz="1200"/>
              <a:pPr/>
              <a:t>4</a:t>
            </a:fld>
            <a:endParaRPr lang="en-GB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3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DA69BD-DBC0-894D-9C76-AE0130E8DC5C}" type="slidenum">
              <a:rPr lang="en-GB" sz="1200"/>
              <a:pPr/>
              <a:t>5</a:t>
            </a:fld>
            <a:endParaRPr lang="en-GB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9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DA69BD-DBC0-894D-9C76-AE0130E8DC5C}" type="slidenum">
              <a:rPr lang="en-GB" sz="1200"/>
              <a:pPr/>
              <a:t>8</a:t>
            </a:fld>
            <a:endParaRPr lang="en-GB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2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5947-BC02-4911-91D1-2720B90462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9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DA69BD-DBC0-894D-9C76-AE0130E8DC5C}" type="slidenum">
              <a:rPr lang="en-GB" sz="1200"/>
              <a:pPr/>
              <a:t>10</a:t>
            </a:fld>
            <a:endParaRPr lang="en-GB" sz="1200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7865">
              <a:defRPr/>
            </a:pPr>
            <a:r>
              <a:rPr lang="de-DE" dirty="0"/>
              <a:t>Matrix : 7g/l </a:t>
            </a:r>
            <a:r>
              <a:rPr lang="el-GR" dirty="0"/>
              <a:t>α-</a:t>
            </a:r>
            <a:r>
              <a:rPr lang="en-US" dirty="0"/>
              <a:t>Cyano-4-hydroxyzimtsäure 40mM </a:t>
            </a:r>
            <a:r>
              <a:rPr lang="en-US" dirty="0" err="1"/>
              <a:t>Ammoniumbiocarbonat</a:t>
            </a:r>
            <a:r>
              <a:rPr lang="en-US" dirty="0"/>
              <a:t> 1% TFA/50ACN</a:t>
            </a:r>
            <a:endParaRPr lang="de-DE" dirty="0"/>
          </a:p>
          <a:p>
            <a:pPr algn="l"/>
            <a:r>
              <a:rPr lang="de-DE" b="1" dirty="0"/>
              <a:t>Formalien fixiert und Paraffin eingebettet (FFPE)</a:t>
            </a:r>
          </a:p>
          <a:p>
            <a:pPr algn="l"/>
            <a:r>
              <a:rPr lang="el-GR" b="1" dirty="0"/>
              <a:t>α-</a:t>
            </a:r>
            <a:r>
              <a:rPr lang="en-US" b="1" dirty="0"/>
              <a:t>Cyano-4-hydroxyzimtsäure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F5C6-4EA8-428A-8EBD-B71E55EEE3B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1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Discrimination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Spectra</a:t>
            </a:r>
            <a:r>
              <a:rPr lang="de-DE" baseline="0" dirty="0" smtClean="0"/>
              <a:t> by PCA + </a:t>
            </a:r>
            <a:r>
              <a:rPr lang="de-DE" baseline="0" dirty="0" err="1" smtClean="0"/>
              <a:t>Visualization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C1  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DA257-99F5-40F3-AAEC-D6BBAA33A0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E125DC0C-E84C-4E8B-B834-B621A660D94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479FD435-27E6-4FEC-A746-C1675D8D44D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1579FF22-EC49-4007-B189-0EAD43636C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981075"/>
            <a:ext cx="4243388" cy="5189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81075"/>
            <a:ext cx="4244975" cy="5189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774E1185-4E61-4DAE-87CE-BFAD8CED2F0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5AD8A55A-51AA-41FD-B644-F4DDF881F0E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9D9A21B8-9969-436A-A0E0-4150F60418F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01E099FE-6130-422C-8C7C-226DE05B00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7C0D07C6-51E4-4CFC-9C93-19F6B580D2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3CA103B2-3812-44CF-9C2F-BC9EC23036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F50C28A5-194C-485C-858E-287D30FD707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74638"/>
            <a:ext cx="2159000" cy="589597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329363" cy="589597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35711B65-0C5E-4FAD-A7AA-0ABBAD99CC6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74638"/>
            <a:ext cx="8640763" cy="912812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cs typeface="Lucida Sans Unicode" charset="0"/>
              </a:defRPr>
            </a:lvl1pPr>
          </a:lstStyle>
          <a:p>
            <a:pPr>
              <a:defRPr/>
            </a:pPr>
            <a:fld id="{438D7081-25E7-4FE2-9078-D45F9A5A8A2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360000" y="1440000"/>
            <a:ext cx="8424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60363" y="1800000"/>
            <a:ext cx="8424000" cy="4248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ts val="5000"/>
              </a:lnSpc>
              <a:spcBef>
                <a:spcPts val="500"/>
              </a:spcBef>
              <a:buNone/>
              <a:defRPr sz="4000" b="1">
                <a:solidFill>
                  <a:schemeClr val="accent1"/>
                </a:solidFill>
              </a:defRPr>
            </a:lvl1pPr>
            <a:lvl2pPr marL="457182" indent="0">
              <a:buNone/>
              <a:defRPr sz="2400">
                <a:solidFill>
                  <a:schemeClr val="accent4"/>
                </a:solidFill>
              </a:defRPr>
            </a:lvl2pPr>
            <a:lvl3pPr marL="914364" indent="0">
              <a:buNone/>
              <a:defRPr sz="2400">
                <a:solidFill>
                  <a:schemeClr val="accent4"/>
                </a:solidFill>
              </a:defRPr>
            </a:lvl3pPr>
            <a:lvl4pPr marL="1371545" indent="0">
              <a:buNone/>
              <a:defRPr sz="2400">
                <a:solidFill>
                  <a:schemeClr val="accent4"/>
                </a:solidFill>
              </a:defRPr>
            </a:lvl4pPr>
            <a:lvl5pPr marL="1828727" indent="0">
              <a:buNone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Single Statement. Text Purple.</a:t>
            </a:r>
            <a:br>
              <a:rPr lang="en-US" dirty="0" smtClean="0"/>
            </a:br>
            <a:r>
              <a:rPr lang="en-US" dirty="0" smtClean="0"/>
              <a:t>Calibri Bold. 40pt.</a:t>
            </a:r>
            <a:endParaRPr lang="de-DE" dirty="0" smtClean="0"/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56374" y="6408001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0001" y="6408001"/>
            <a:ext cx="237244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b="1" smtClean="0">
                <a:solidFill>
                  <a:srgbClr val="AA1C7D"/>
                </a:solidFill>
              </a:rPr>
              <a:t>2015/11/13 Bruker  MALDI Imaging Seminar 2015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59999" y="440658"/>
            <a:ext cx="6729776" cy="82206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pic>
        <p:nvPicPr>
          <p:cNvPr id="7" name="Picture 3" descr="C:\Dokumente und Einstellungen\jborstla\Eigene Dateien\000_BCRT\Communications\grafics\BCRT-logo-Endversionen\Standardlogo english\Standardlogo engl. 300 dpi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99201" y="709303"/>
            <a:ext cx="1145283" cy="5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Dokumente und Einstellungen\sdingel\Eigene Dateien\Eigene Dateien Serafina\Charité\Logos\charite_grau.gif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4915" y="218487"/>
            <a:ext cx="1099086" cy="49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ußzeilenplatzhalter 3"/>
          <p:cNvSpPr txBox="1">
            <a:spLocks/>
          </p:cNvSpPr>
          <p:nvPr userDrawn="1"/>
        </p:nvSpPr>
        <p:spPr>
          <a:xfrm>
            <a:off x="338733" y="6613969"/>
            <a:ext cx="2521524" cy="166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 smtClean="0">
              <a:solidFill>
                <a:srgbClr val="AA1C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Pr>
        <a:gradFill rotWithShape="0">
          <a:gsLst>
            <a:gs pos="0">
              <a:srgbClr val="000066"/>
            </a:gs>
            <a:gs pos="100000">
              <a:srgbClr val="0000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 userDrawn="1"/>
        </p:nvSpPr>
        <p:spPr bwMode="auto">
          <a:xfrm>
            <a:off x="73025" y="590550"/>
            <a:ext cx="9144000" cy="263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de-DE" sz="1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Qualitätssicherungserhebung  QS OVAR der                              Organkommission Ovar</a:t>
            </a:r>
          </a:p>
        </p:txBody>
      </p:sp>
      <p:pic>
        <p:nvPicPr>
          <p:cNvPr id="379907" name="Picture 3" descr="AGO logo ohne Text grün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4897438" y="469900"/>
            <a:ext cx="1584325" cy="36036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</p:spPr>
      </p:pic>
      <p:sp>
        <p:nvSpPr>
          <p:cNvPr id="379908" name="Text Box 4"/>
          <p:cNvSpPr txBox="1">
            <a:spLocks noChangeArrowheads="1"/>
          </p:cNvSpPr>
          <p:nvPr userDrawn="1"/>
        </p:nvSpPr>
        <p:spPr bwMode="auto">
          <a:xfrm>
            <a:off x="242888" y="14288"/>
            <a:ext cx="8818562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20000"/>
              </a:lnSpc>
              <a:defRPr/>
            </a:pPr>
            <a:r>
              <a:rPr lang="de-DE" sz="24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Die Therapie des Ovarialkarzinoms in Deutschland</a:t>
            </a:r>
          </a:p>
        </p:txBody>
      </p:sp>
      <p:sp>
        <p:nvSpPr>
          <p:cNvPr id="5125" name="Line 6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 type="none" w="sm" len="sm"/>
            <a:tailEnd type="none" w="sm" len="sm"/>
          </a:ln>
          <a:extLst/>
        </p:spPr>
        <p:txBody>
          <a:bodyPr/>
          <a:lstStyle/>
          <a:p>
            <a:pPr defTabSz="914400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60" r:id="rId1"/>
    <p:sldLayoutId id="2147483859" r:id="rId2"/>
    <p:sldLayoutId id="2147483858" r:id="rId3"/>
    <p:sldLayoutId id="2147483857" r:id="rId4"/>
    <p:sldLayoutId id="2147483856" r:id="rId5"/>
    <p:sldLayoutId id="2147483855" r:id="rId6"/>
    <p:sldLayoutId id="2147483854" r:id="rId7"/>
    <p:sldLayoutId id="2147483853" r:id="rId8"/>
    <p:sldLayoutId id="2147483852" r:id="rId9"/>
    <p:sldLayoutId id="2147483851" r:id="rId10"/>
    <p:sldLayoutId id="214748385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Pr>
        <a:gradFill rotWithShape="0">
          <a:gsLst>
            <a:gs pos="0">
              <a:srgbClr val="000066"/>
            </a:gs>
            <a:gs pos="100000">
              <a:srgbClr val="0000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 userDrawn="1"/>
        </p:nvSpPr>
        <p:spPr bwMode="auto">
          <a:xfrm>
            <a:off x="73025" y="590550"/>
            <a:ext cx="9144000" cy="263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de-DE" sz="1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Qualitätssicherungserhebung  QS OVAR der                              Organkommission Ovar</a:t>
            </a:r>
          </a:p>
        </p:txBody>
      </p:sp>
      <p:pic>
        <p:nvPicPr>
          <p:cNvPr id="379907" name="Picture 3" descr="AGO logo ohne Text grün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4897438" y="469900"/>
            <a:ext cx="1584325" cy="36036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</p:spPr>
      </p:pic>
      <p:sp>
        <p:nvSpPr>
          <p:cNvPr id="379908" name="Text Box 4"/>
          <p:cNvSpPr txBox="1">
            <a:spLocks noChangeArrowheads="1"/>
          </p:cNvSpPr>
          <p:nvPr userDrawn="1"/>
        </p:nvSpPr>
        <p:spPr bwMode="auto">
          <a:xfrm>
            <a:off x="242888" y="14288"/>
            <a:ext cx="8818562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20000"/>
              </a:lnSpc>
              <a:defRPr/>
            </a:pPr>
            <a:r>
              <a:rPr lang="de-DE" sz="24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Die Therapie des Ovarialkarzinoms in Deutschland</a:t>
            </a:r>
          </a:p>
        </p:txBody>
      </p:sp>
      <p:sp>
        <p:nvSpPr>
          <p:cNvPr id="5125" name="Line 6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 type="none" w="sm" len="sm"/>
            <a:tailEnd type="none" w="sm" len="sm"/>
          </a:ln>
          <a:extLst/>
        </p:spPr>
        <p:txBody>
          <a:bodyPr/>
          <a:lstStyle/>
          <a:p>
            <a:pPr defTabSz="914400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1" r:id="rId1"/>
    <p:sldLayoutId id="2147483870" r:id="rId2"/>
    <p:sldLayoutId id="2147483869" r:id="rId3"/>
    <p:sldLayoutId id="2147483868" r:id="rId4"/>
    <p:sldLayoutId id="2147483867" r:id="rId5"/>
    <p:sldLayoutId id="2147483866" r:id="rId6"/>
    <p:sldLayoutId id="2147483865" r:id="rId7"/>
    <p:sldLayoutId id="2147483864" r:id="rId8"/>
    <p:sldLayoutId id="2147483863" r:id="rId9"/>
    <p:sldLayoutId id="2147483862" r:id="rId10"/>
    <p:sldLayoutId id="214748386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/>
          <p:cNvGrpSpPr>
            <a:grpSpLocks/>
          </p:cNvGrpSpPr>
          <p:nvPr/>
        </p:nvGrpSpPr>
        <p:grpSpPr bwMode="auto">
          <a:xfrm>
            <a:off x="-90488" y="6399213"/>
            <a:ext cx="9323388" cy="457200"/>
            <a:chOff x="-57" y="4031"/>
            <a:chExt cx="5873" cy="288"/>
          </a:xfrm>
        </p:grpSpPr>
        <p:pic>
          <p:nvPicPr>
            <p:cNvPr id="25606" name="Picture 2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0" y="4036"/>
              <a:ext cx="5760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7" name="Picture 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066" y="4073"/>
              <a:ext cx="147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Line 4"/>
            <p:cNvSpPr>
              <a:spLocks noChangeShapeType="1"/>
            </p:cNvSpPr>
            <p:nvPr/>
          </p:nvSpPr>
          <p:spPr bwMode="auto">
            <a:xfrm>
              <a:off x="-57" y="4031"/>
              <a:ext cx="5874" cy="1"/>
            </a:xfrm>
            <a:prstGeom prst="line">
              <a:avLst/>
            </a:prstGeom>
            <a:noFill/>
            <a:ln w="19080">
              <a:solidFill>
                <a:srgbClr val="0066CC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defTabSz="449263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74638"/>
            <a:ext cx="8640763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das Format des Titeltextes zu bearbeiten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6407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die Formate des Gliederungstextes zu bearbeiten</a:t>
            </a:r>
          </a:p>
          <a:p>
            <a:pPr lvl="1"/>
            <a:r>
              <a:rPr lang="en-GB" smtClean="0"/>
              <a:t>Zweite Gliederungsebene</a:t>
            </a:r>
          </a:p>
          <a:p>
            <a:pPr lvl="2"/>
            <a:r>
              <a:rPr lang="en-GB" smtClean="0"/>
              <a:t>Dritte Gliederungsebene</a:t>
            </a:r>
          </a:p>
          <a:p>
            <a:pPr lvl="3"/>
            <a:r>
              <a:rPr lang="en-GB" smtClean="0"/>
              <a:t>Vierte Gliederungsebene</a:t>
            </a:r>
          </a:p>
          <a:p>
            <a:pPr lvl="4"/>
            <a:r>
              <a:rPr lang="en-GB" smtClean="0"/>
              <a:t>Fünfte Gliederungsebene</a:t>
            </a:r>
          </a:p>
          <a:p>
            <a:pPr lvl="4"/>
            <a:r>
              <a:rPr lang="en-GB" smtClean="0"/>
              <a:t>Sechste Gliederungsebene</a:t>
            </a:r>
          </a:p>
          <a:p>
            <a:pPr lvl="4"/>
            <a:r>
              <a:rPr lang="en-GB" smtClean="0"/>
              <a:t>Siebente Gliederungsebene</a:t>
            </a:r>
          </a:p>
          <a:p>
            <a:pPr lvl="4"/>
            <a:r>
              <a:rPr lang="en-GB" smtClean="0"/>
              <a:t>Achte Gliederungsebene</a:t>
            </a:r>
          </a:p>
          <a:p>
            <a:pPr lvl="4"/>
            <a:r>
              <a:rPr lang="en-GB" smtClean="0"/>
              <a:t>Neunte Gliederungsebene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862763" y="6124575"/>
            <a:ext cx="2132012" cy="474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defRPr sz="1400">
                <a:solidFill>
                  <a:srgbClr val="FFFFFF"/>
                </a:solidFill>
                <a:cs typeface="Lucida Sans Unicode" pitchFamily="34" charset="0"/>
              </a:defRPr>
            </a:lvl1pPr>
          </a:lstStyle>
          <a:p>
            <a:pPr>
              <a:defRPr/>
            </a:pPr>
            <a:fld id="{A28F1084-407F-4E58-8951-2669C7AAE16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000" b="1">
          <a:solidFill>
            <a:srgbClr val="BDCAD1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BDCAD1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microsoft.com/office/2007/relationships/hdphoto" Target="../media/hdphoto1.wdp"/><Relationship Id="rId13" Type="http://schemas.openxmlformats.org/officeDocument/2006/relationships/image" Target="../media/image34.png"/><Relationship Id="rId14" Type="http://schemas.microsoft.com/office/2007/relationships/hdphoto" Target="../media/hdphoto2.wdp"/><Relationship Id="rId15" Type="http://schemas.openxmlformats.org/officeDocument/2006/relationships/hyperlink" Target="http://images.google.de/imgres?imgurl=http://www.bidmcmassspec.org/images/lc100.jpg&amp;imgrefurl=http://www.bidmcmassspec.org/&amp;usg=__TgLj3vNzopGIB9uOR8ouvAQpKsk=&amp;h=455&amp;w=500&amp;sz=29&amp;hl=de&amp;start=6&amp;um=1&amp;tbnid=iBIkNQzdzkdvvM:&amp;tbnh=118&amp;tbnw=130&amp;prev=/images?q=EASY+nLC&amp;hl=de&amp;rlz=1T4GGLG_deDE311DE311&amp;um=1" TargetMode="Externa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565479" y="1581839"/>
            <a:ext cx="5878512" cy="2097274"/>
          </a:xfrm>
        </p:spPr>
        <p:txBody>
          <a:bodyPr/>
          <a:lstStyle/>
          <a:p>
            <a:pPr marL="0" indent="0" algn="ctr" eaLnBrk="1" hangingPunct="1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F0000"/>
                </a:solidFill>
              </a:rPr>
              <a:t>Detection </a:t>
            </a:r>
            <a:r>
              <a:rPr lang="en-US" dirty="0">
                <a:solidFill>
                  <a:srgbClr val="FF0000"/>
                </a:solidFill>
              </a:rPr>
              <a:t>and Evaluation of Molecular Biomarkers in </a:t>
            </a:r>
            <a:r>
              <a:rPr lang="en-US" dirty="0" smtClean="0">
                <a:solidFill>
                  <a:srgbClr val="FF0000"/>
                </a:solidFill>
              </a:rPr>
              <a:t>Ovarian </a:t>
            </a:r>
            <a:r>
              <a:rPr lang="en-US" dirty="0">
                <a:solidFill>
                  <a:srgbClr val="FF0000"/>
                </a:solidFill>
              </a:rPr>
              <a:t>Cancer - BERLINER </a:t>
            </a:r>
            <a:r>
              <a:rPr lang="en-US" dirty="0" smtClean="0">
                <a:solidFill>
                  <a:srgbClr val="FF0000"/>
                </a:solidFill>
              </a:rPr>
              <a:t>Study</a:t>
            </a:r>
            <a:endParaRPr lang="en-US" altLang="de-DE" sz="2800" dirty="0" smtClean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5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155700" y="19962"/>
            <a:ext cx="66373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Validation of potential new biomarkers – </a:t>
            </a:r>
          </a:p>
          <a:p>
            <a:r>
              <a:rPr lang="en-US" sz="2800" dirty="0" err="1" smtClean="0"/>
              <a:t>Nanostring</a:t>
            </a:r>
            <a:r>
              <a:rPr lang="en-US" sz="2800" dirty="0" smtClean="0"/>
              <a:t> technology </a:t>
            </a:r>
            <a:endParaRPr lang="de-DE" sz="2800" dirty="0"/>
          </a:p>
        </p:txBody>
      </p:sp>
      <p:sp>
        <p:nvSpPr>
          <p:cNvPr id="2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" y="2012651"/>
            <a:ext cx="4655998" cy="318179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25" y="2012651"/>
            <a:ext cx="448118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4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19016" y="24139"/>
            <a:ext cx="70663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expression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biomarker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candidates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normalised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HK genes </a:t>
            </a: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0" y="1757298"/>
            <a:ext cx="5416629" cy="39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208955" y="257819"/>
            <a:ext cx="66255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de-DE" sz="2800" dirty="0">
                <a:latin typeface="Helvetica" panose="020B0604020202020204" pitchFamily="34" charset="0"/>
                <a:cs typeface="Helvetica" panose="020B0604020202020204" pitchFamily="34" charset="0"/>
              </a:rPr>
              <a:t>Normal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distribution</a:t>
            </a:r>
            <a:r>
              <a:rPr lang="en-GB" sz="280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protein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expression</a:t>
            </a: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8" y="1200162"/>
            <a:ext cx="7182125" cy="458724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55" y="5897905"/>
            <a:ext cx="1348928" cy="3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19016" y="24139"/>
            <a:ext cx="70663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expression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biomarker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candidates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normalised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HK genes </a:t>
            </a: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0" y="1757298"/>
            <a:ext cx="5416629" cy="394715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5370226" y="2322332"/>
            <a:ext cx="31771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aseline="-25000" dirty="0" smtClean="0"/>
              <a:t>*</a:t>
            </a:r>
            <a:endParaRPr lang="de-DE" sz="4000" baseline="-25000" dirty="0"/>
          </a:p>
        </p:txBody>
      </p:sp>
      <p:sp>
        <p:nvSpPr>
          <p:cNvPr id="6" name="Rechteck 5"/>
          <p:cNvSpPr/>
          <p:nvPr/>
        </p:nvSpPr>
        <p:spPr>
          <a:xfrm>
            <a:off x="4992874" y="2050146"/>
            <a:ext cx="31771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aseline="-25000" dirty="0" smtClean="0"/>
              <a:t>*</a:t>
            </a:r>
            <a:endParaRPr lang="de-DE" sz="4000" baseline="-25000" dirty="0"/>
          </a:p>
        </p:txBody>
      </p:sp>
      <p:sp>
        <p:nvSpPr>
          <p:cNvPr id="8" name="Rechteck 7"/>
          <p:cNvSpPr/>
          <p:nvPr/>
        </p:nvSpPr>
        <p:spPr>
          <a:xfrm>
            <a:off x="6785395" y="2144122"/>
            <a:ext cx="31771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aseline="-25000" dirty="0" smtClean="0"/>
              <a:t>*</a:t>
            </a:r>
            <a:endParaRPr lang="de-DE" sz="4000" baseline="-25000" dirty="0"/>
          </a:p>
        </p:txBody>
      </p:sp>
      <p:sp>
        <p:nvSpPr>
          <p:cNvPr id="9" name="Rechteck 8"/>
          <p:cNvSpPr/>
          <p:nvPr/>
        </p:nvSpPr>
        <p:spPr>
          <a:xfrm>
            <a:off x="2506378" y="2528981"/>
            <a:ext cx="31771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aseline="-25000" dirty="0" smtClean="0"/>
              <a:t>*</a:t>
            </a:r>
            <a:endParaRPr lang="de-DE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320079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943965" y="238150"/>
            <a:ext cx="72164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Serum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candidate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FGF18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by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ELISA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4" y="2191613"/>
            <a:ext cx="441310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7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883852" y="238150"/>
            <a:ext cx="73366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Serum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candidate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MMP15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by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ELISA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66" y="1944707"/>
            <a:ext cx="4533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352" y="238150"/>
            <a:ext cx="70176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Serum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candidate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CLD6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by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ELISA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08" y="1743051"/>
            <a:ext cx="478536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9" y="759543"/>
            <a:ext cx="8348399" cy="4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57" y="321013"/>
            <a:ext cx="6310241" cy="56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2975352" y="4909378"/>
            <a:ext cx="2336799" cy="1434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761232" y="5224799"/>
            <a:ext cx="1191776" cy="8404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8" name="Gruppieren 47"/>
          <p:cNvGrpSpPr/>
          <p:nvPr/>
        </p:nvGrpSpPr>
        <p:grpSpPr>
          <a:xfrm>
            <a:off x="60672" y="1716071"/>
            <a:ext cx="2700957" cy="2758882"/>
            <a:chOff x="239044" y="1870214"/>
            <a:chExt cx="2700957" cy="2622385"/>
          </a:xfrm>
        </p:grpSpPr>
        <p:sp>
          <p:nvSpPr>
            <p:cNvPr id="74" name="Rechteck 73"/>
            <p:cNvSpPr/>
            <p:nvPr/>
          </p:nvSpPr>
          <p:spPr>
            <a:xfrm>
              <a:off x="239044" y="1870214"/>
              <a:ext cx="2700867" cy="262238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5" name="Gruppieren 74"/>
            <p:cNvGrpSpPr/>
            <p:nvPr/>
          </p:nvGrpSpPr>
          <p:grpSpPr>
            <a:xfrm>
              <a:off x="360001" y="2667001"/>
              <a:ext cx="1159205" cy="1740628"/>
              <a:chOff x="359999" y="1778000"/>
              <a:chExt cx="1353874" cy="2172429"/>
            </a:xfrm>
          </p:grpSpPr>
          <p:pic>
            <p:nvPicPr>
              <p:cNvPr id="7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359999" y="1778000"/>
                <a:ext cx="1338136" cy="1031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999" y="2897416"/>
                <a:ext cx="1353874" cy="105301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76" name="Rechteck 75"/>
            <p:cNvSpPr/>
            <p:nvPr/>
          </p:nvSpPr>
          <p:spPr>
            <a:xfrm>
              <a:off x="239134" y="1895406"/>
              <a:ext cx="27008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solidFill>
                    <a:srgbClr val="AA1C7D"/>
                  </a:solidFill>
                </a:rPr>
                <a:t>Proben Präparation </a:t>
              </a:r>
              <a:endParaRPr lang="en-US" b="1" dirty="0">
                <a:solidFill>
                  <a:srgbClr val="AA1C7D"/>
                </a:solidFill>
              </a:endParaRPr>
            </a:p>
          </p:txBody>
        </p:sp>
      </p:grp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1398836" y="2492896"/>
            <a:ext cx="1240827" cy="88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1396567" y="3551639"/>
            <a:ext cx="1240827" cy="8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60001" y="440658"/>
            <a:ext cx="6729776" cy="822064"/>
          </a:xfrm>
        </p:spPr>
        <p:txBody>
          <a:bodyPr anchor="ctr"/>
          <a:lstStyle/>
          <a:p>
            <a:r>
              <a:rPr lang="de-DE" dirty="0"/>
              <a:t>Arbeitsschema </a:t>
            </a:r>
            <a:endParaRPr lang="en-US" dirty="0"/>
          </a:p>
        </p:txBody>
      </p:sp>
      <p:sp>
        <p:nvSpPr>
          <p:cNvPr id="49" name="Ellipse 48"/>
          <p:cNvSpPr/>
          <p:nvPr/>
        </p:nvSpPr>
        <p:spPr>
          <a:xfrm>
            <a:off x="26426" y="1528790"/>
            <a:ext cx="361209" cy="3895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Bogen 38"/>
          <p:cNvSpPr/>
          <p:nvPr/>
        </p:nvSpPr>
        <p:spPr>
          <a:xfrm rot="3154854">
            <a:off x="1094027" y="3451659"/>
            <a:ext cx="566386" cy="530455"/>
          </a:xfrm>
          <a:prstGeom prst="arc">
            <a:avLst>
              <a:gd name="adj1" fmla="val 12091589"/>
              <a:gd name="adj2" fmla="val 4354489"/>
            </a:avLst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2820147" y="1559272"/>
            <a:ext cx="2492004" cy="3013089"/>
            <a:chOff x="2820147" y="1467553"/>
            <a:chExt cx="2492004" cy="2864015"/>
          </a:xfrm>
        </p:grpSpPr>
        <p:grpSp>
          <p:nvGrpSpPr>
            <p:cNvPr id="52" name="Gruppieren 51"/>
            <p:cNvGrpSpPr/>
            <p:nvPr/>
          </p:nvGrpSpPr>
          <p:grpSpPr>
            <a:xfrm>
              <a:off x="2820147" y="1467553"/>
              <a:ext cx="2492004" cy="2759569"/>
              <a:chOff x="2879416" y="1459086"/>
              <a:chExt cx="2492004" cy="2759569"/>
            </a:xfrm>
          </p:grpSpPr>
          <p:sp>
            <p:nvSpPr>
              <p:cNvPr id="62" name="Rechteck 61"/>
              <p:cNvSpPr/>
              <p:nvPr/>
            </p:nvSpPr>
            <p:spPr>
              <a:xfrm>
                <a:off x="3034620" y="1606331"/>
                <a:ext cx="2336800" cy="26123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3034620" y="1632662"/>
                <a:ext cx="233679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AA1C7D"/>
                    </a:solidFill>
                  </a:rPr>
                  <a:t>Bildgebende Massenspektrometrie</a:t>
                </a:r>
                <a:endParaRPr lang="en-US" b="1" dirty="0">
                  <a:solidFill>
                    <a:srgbClr val="AA1C7D"/>
                  </a:solidFill>
                </a:endParaRPr>
              </a:p>
            </p:txBody>
          </p:sp>
          <p:grpSp>
            <p:nvGrpSpPr>
              <p:cNvPr id="64" name="Gruppieren 63"/>
              <p:cNvGrpSpPr/>
              <p:nvPr/>
            </p:nvGrpSpPr>
            <p:grpSpPr>
              <a:xfrm>
                <a:off x="3212311" y="2418842"/>
                <a:ext cx="1979865" cy="1742768"/>
                <a:chOff x="6830647" y="1921454"/>
                <a:chExt cx="2228830" cy="2204588"/>
              </a:xfrm>
            </p:grpSpPr>
            <p:sp>
              <p:nvSpPr>
                <p:cNvPr id="68" name="Rechteck 67"/>
                <p:cNvSpPr/>
                <p:nvPr/>
              </p:nvSpPr>
              <p:spPr>
                <a:xfrm>
                  <a:off x="6830647" y="1921454"/>
                  <a:ext cx="2228830" cy="220458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9" name="Gruppieren 68"/>
                <p:cNvGrpSpPr/>
                <p:nvPr/>
              </p:nvGrpSpPr>
              <p:grpSpPr>
                <a:xfrm>
                  <a:off x="6830647" y="1945142"/>
                  <a:ext cx="2219298" cy="1342709"/>
                  <a:chOff x="6830647" y="1945142"/>
                  <a:chExt cx="2219298" cy="1342709"/>
                </a:xfrm>
              </p:grpSpPr>
              <p:pic>
                <p:nvPicPr>
                  <p:cNvPr id="70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30" t="-5029" r="-1941" b="57308"/>
                  <a:stretch/>
                </p:blipFill>
                <p:spPr bwMode="auto">
                  <a:xfrm>
                    <a:off x="7427520" y="1983151"/>
                    <a:ext cx="1622425" cy="107758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72" name="Textfeld 71"/>
                  <p:cNvSpPr txBox="1"/>
                  <p:nvPr/>
                </p:nvSpPr>
                <p:spPr>
                  <a:xfrm>
                    <a:off x="8107720" y="3060738"/>
                    <a:ext cx="169334" cy="2271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b="1" dirty="0">
                        <a:solidFill>
                          <a:prstClr val="black"/>
                        </a:solidFill>
                      </a:rPr>
                      <a:t>y</a:t>
                    </a:r>
                    <a:endParaRPr lang="en-US" sz="800" b="1" dirty="0">
                      <a:solidFill>
                        <a:prstClr val="black"/>
                      </a:solidFill>
                    </a:endParaRPr>
                  </a:p>
                </p:txBody>
              </p:sp>
              <p:pic>
                <p:nvPicPr>
                  <p:cNvPr id="73" name="Picture 2892" descr="ShowImage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30647" y="1945142"/>
                    <a:ext cx="484171" cy="1266774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  <a:extLst/>
                </p:spPr>
              </p:pic>
            </p:grpSp>
          </p:grpSp>
          <p:sp>
            <p:nvSpPr>
              <p:cNvPr id="65" name="Textfeld 64"/>
              <p:cNvSpPr txBox="1"/>
              <p:nvPr/>
            </p:nvSpPr>
            <p:spPr>
              <a:xfrm>
                <a:off x="5006330" y="3003875"/>
                <a:ext cx="152400" cy="17953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800" b="1" dirty="0">
                    <a:solidFill>
                      <a:prstClr val="black"/>
                    </a:solidFill>
                  </a:rPr>
                  <a:t>x</a:t>
                </a:r>
                <a:endParaRPr lang="en-US" sz="8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2879416" y="1459086"/>
                <a:ext cx="361209" cy="3702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prstClr val="white"/>
                    </a:solidFill>
                  </a:rPr>
                  <a:t>2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6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0" t="14782" r="44617" b="36890"/>
            <a:stretch/>
          </p:blipFill>
          <p:spPr bwMode="auto">
            <a:xfrm>
              <a:off x="3564175" y="2504154"/>
              <a:ext cx="1526822" cy="984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331"/>
            <a:stretch/>
          </p:blipFill>
          <p:spPr bwMode="auto">
            <a:xfrm>
              <a:off x="4194429" y="3510259"/>
              <a:ext cx="881086" cy="62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" name="Gruppieren 28"/>
            <p:cNvGrpSpPr/>
            <p:nvPr/>
          </p:nvGrpSpPr>
          <p:grpSpPr>
            <a:xfrm>
              <a:off x="3459641" y="3273187"/>
              <a:ext cx="715681" cy="1058381"/>
              <a:chOff x="7362265" y="2799306"/>
              <a:chExt cx="715681" cy="1058381"/>
            </a:xfrm>
          </p:grpSpPr>
          <p:pic>
            <p:nvPicPr>
              <p:cNvPr id="120" name="Picture 2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3328" y="2799306"/>
                <a:ext cx="633557" cy="1058381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To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Gruppieren 27"/>
              <p:cNvGrpSpPr/>
              <p:nvPr/>
            </p:nvGrpSpPr>
            <p:grpSpPr>
              <a:xfrm rot="16200000">
                <a:off x="7364708" y="2994144"/>
                <a:ext cx="710795" cy="715681"/>
                <a:chOff x="6137464" y="1199952"/>
                <a:chExt cx="710795" cy="715681"/>
              </a:xfrm>
              <a:scene3d>
                <a:camera prst="isometricOffAxis2Right"/>
                <a:lightRig rig="threePt" dir="t"/>
              </a:scene3d>
            </p:grpSpPr>
            <p:grpSp>
              <p:nvGrpSpPr>
                <p:cNvPr id="27" name="Gruppieren 26"/>
                <p:cNvGrpSpPr/>
                <p:nvPr/>
              </p:nvGrpSpPr>
              <p:grpSpPr>
                <a:xfrm>
                  <a:off x="6137464" y="1199952"/>
                  <a:ext cx="710795" cy="715680"/>
                  <a:chOff x="6137464" y="1199952"/>
                  <a:chExt cx="710795" cy="2464394"/>
                </a:xfrm>
              </p:grpSpPr>
              <p:cxnSp>
                <p:nvCxnSpPr>
                  <p:cNvPr id="107" name="Gerade Verbindung 106"/>
                  <p:cNvCxnSpPr/>
                  <p:nvPr/>
                </p:nvCxnSpPr>
                <p:spPr>
                  <a:xfrm>
                    <a:off x="6137464" y="1201167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107"/>
                  <p:cNvCxnSpPr/>
                  <p:nvPr/>
                </p:nvCxnSpPr>
                <p:spPr>
                  <a:xfrm>
                    <a:off x="6289864" y="119995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Gerade Verbindung 108"/>
                  <p:cNvCxnSpPr/>
                  <p:nvPr/>
                </p:nvCxnSpPr>
                <p:spPr>
                  <a:xfrm>
                    <a:off x="6442264" y="120605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Gerade Verbindung 109"/>
                  <p:cNvCxnSpPr/>
                  <p:nvPr/>
                </p:nvCxnSpPr>
                <p:spPr>
                  <a:xfrm>
                    <a:off x="6587349" y="1204837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Gerade Verbindung 110"/>
                  <p:cNvCxnSpPr/>
                  <p:nvPr/>
                </p:nvCxnSpPr>
                <p:spPr>
                  <a:xfrm>
                    <a:off x="6732434" y="120362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Gerade Verbindung 111"/>
                  <p:cNvCxnSpPr/>
                  <p:nvPr/>
                </p:nvCxnSpPr>
                <p:spPr>
                  <a:xfrm>
                    <a:off x="6848259" y="120972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Gruppieren 112"/>
                <p:cNvGrpSpPr/>
                <p:nvPr/>
              </p:nvGrpSpPr>
              <p:grpSpPr>
                <a:xfrm rot="5400000">
                  <a:off x="6137464" y="1204838"/>
                  <a:ext cx="710795" cy="710795"/>
                  <a:chOff x="6137464" y="1199952"/>
                  <a:chExt cx="710795" cy="2464394"/>
                </a:xfrm>
              </p:grpSpPr>
              <p:cxnSp>
                <p:nvCxnSpPr>
                  <p:cNvPr id="114" name="Gerade Verbindung 113"/>
                  <p:cNvCxnSpPr/>
                  <p:nvPr/>
                </p:nvCxnSpPr>
                <p:spPr>
                  <a:xfrm>
                    <a:off x="6137464" y="1201167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114"/>
                  <p:cNvCxnSpPr/>
                  <p:nvPr/>
                </p:nvCxnSpPr>
                <p:spPr>
                  <a:xfrm>
                    <a:off x="6289864" y="119995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Gerade Verbindung 115"/>
                  <p:cNvCxnSpPr/>
                  <p:nvPr/>
                </p:nvCxnSpPr>
                <p:spPr>
                  <a:xfrm>
                    <a:off x="6442264" y="120605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 Verbindung 116"/>
                  <p:cNvCxnSpPr/>
                  <p:nvPr/>
                </p:nvCxnSpPr>
                <p:spPr>
                  <a:xfrm>
                    <a:off x="6587349" y="1204837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Gerade Verbindung 117"/>
                  <p:cNvCxnSpPr/>
                  <p:nvPr/>
                </p:nvCxnSpPr>
                <p:spPr>
                  <a:xfrm>
                    <a:off x="6732434" y="120362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 Verbindung 118"/>
                  <p:cNvCxnSpPr/>
                  <p:nvPr/>
                </p:nvCxnSpPr>
                <p:spPr>
                  <a:xfrm>
                    <a:off x="6848259" y="1209722"/>
                    <a:ext cx="0" cy="2454624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1" name="Gerade Verbindung 30"/>
            <p:cNvCxnSpPr/>
            <p:nvPr/>
          </p:nvCxnSpPr>
          <p:spPr>
            <a:xfrm flipH="1">
              <a:off x="3368086" y="2988919"/>
              <a:ext cx="994586" cy="677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/>
            <p:cNvCxnSpPr/>
            <p:nvPr/>
          </p:nvCxnSpPr>
          <p:spPr>
            <a:xfrm>
              <a:off x="4327586" y="3012342"/>
              <a:ext cx="695675" cy="490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Gerade Verbindung mit Pfeil 52"/>
          <p:cNvCxnSpPr/>
          <p:nvPr/>
        </p:nvCxnSpPr>
        <p:spPr>
          <a:xfrm>
            <a:off x="2761542" y="3299663"/>
            <a:ext cx="419817" cy="0"/>
          </a:xfrm>
          <a:prstGeom prst="straightConnector1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5683142" y="3643336"/>
            <a:ext cx="618068" cy="10882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5689599" y="2379752"/>
            <a:ext cx="608450" cy="10353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5683142" y="1715645"/>
            <a:ext cx="3308458" cy="6225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6383869" y="2378890"/>
            <a:ext cx="2607733" cy="10353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6383869" y="2319083"/>
            <a:ext cx="2607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AA1C7D"/>
                </a:solidFill>
              </a:rPr>
              <a:t> I. </a:t>
            </a:r>
            <a:r>
              <a:rPr lang="de-DE" sz="1600" b="1" dirty="0">
                <a:solidFill>
                  <a:prstClr val="black"/>
                </a:solidFill>
              </a:rPr>
              <a:t>Komponentenanalyse</a:t>
            </a:r>
          </a:p>
          <a:p>
            <a:pPr algn="ctr"/>
            <a:r>
              <a:rPr lang="de-DE" sz="1400" dirty="0">
                <a:solidFill>
                  <a:prstClr val="black"/>
                </a:solidFill>
              </a:rPr>
              <a:t>Regionale Diskriminierung</a:t>
            </a:r>
          </a:p>
          <a:p>
            <a:pPr algn="ctr"/>
            <a:r>
              <a:rPr lang="de-DE" sz="1400" b="1" dirty="0">
                <a:solidFill>
                  <a:srgbClr val="AA1C7D"/>
                </a:solidFill>
              </a:rPr>
              <a:t> II. </a:t>
            </a:r>
            <a:r>
              <a:rPr lang="de-DE" sz="1600" b="1" dirty="0">
                <a:solidFill>
                  <a:prstClr val="black"/>
                </a:solidFill>
              </a:rPr>
              <a:t>Segmentierung </a:t>
            </a:r>
          </a:p>
          <a:p>
            <a:pPr algn="ctr"/>
            <a:r>
              <a:rPr lang="de-DE" sz="1400" dirty="0">
                <a:solidFill>
                  <a:prstClr val="black"/>
                </a:solidFill>
              </a:rPr>
              <a:t>Regionale Analogien</a:t>
            </a:r>
            <a:endParaRPr lang="de-DE" sz="1400" b="1" dirty="0">
              <a:solidFill>
                <a:prstClr val="black"/>
              </a:solidFill>
            </a:endParaRPr>
          </a:p>
        </p:txBody>
      </p:sp>
      <p:sp>
        <p:nvSpPr>
          <p:cNvPr id="78" name="Rechteck 77"/>
          <p:cNvSpPr/>
          <p:nvPr/>
        </p:nvSpPr>
        <p:spPr>
          <a:xfrm>
            <a:off x="6383868" y="3663884"/>
            <a:ext cx="2609743" cy="1070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6383868" y="3658581"/>
            <a:ext cx="2607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prstClr val="black"/>
                </a:solidFill>
              </a:rPr>
              <a:t>Hypothesen Test </a:t>
            </a:r>
          </a:p>
          <a:p>
            <a:pPr algn="ctr"/>
            <a:r>
              <a:rPr lang="de-DE" sz="1400" dirty="0">
                <a:solidFill>
                  <a:prstClr val="black"/>
                </a:solidFill>
              </a:rPr>
              <a:t>Regionale Diskriminierung  </a:t>
            </a:r>
          </a:p>
          <a:p>
            <a:pPr algn="ctr"/>
            <a:r>
              <a:rPr lang="en-US" sz="1600" b="1" dirty="0">
                <a:solidFill>
                  <a:prstClr val="black"/>
                </a:solidFill>
              </a:rPr>
              <a:t>ROC </a:t>
            </a:r>
            <a:r>
              <a:rPr lang="en-US" sz="1600" b="1" dirty="0" err="1">
                <a:solidFill>
                  <a:prstClr val="black"/>
                </a:solidFill>
              </a:rPr>
              <a:t>Analyse</a:t>
            </a:r>
            <a:endParaRPr lang="en-US" sz="1600" b="1" dirty="0">
              <a:solidFill>
                <a:prstClr val="black"/>
              </a:solidFill>
            </a:endParaRPr>
          </a:p>
          <a:p>
            <a:pPr algn="ctr"/>
            <a:r>
              <a:rPr lang="de-DE" sz="1400" dirty="0">
                <a:solidFill>
                  <a:prstClr val="black"/>
                </a:solidFill>
              </a:rPr>
              <a:t>Regionale Diskriminierung  </a:t>
            </a:r>
          </a:p>
        </p:txBody>
      </p:sp>
      <p:cxnSp>
        <p:nvCxnSpPr>
          <p:cNvPr id="82" name="Gerade Verbindung mit Pfeil 81"/>
          <p:cNvCxnSpPr/>
          <p:nvPr/>
        </p:nvCxnSpPr>
        <p:spPr>
          <a:xfrm flipV="1">
            <a:off x="5312152" y="2969896"/>
            <a:ext cx="541119" cy="323304"/>
          </a:xfrm>
          <a:prstGeom prst="straightConnector1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/>
          <p:cNvCxnSpPr/>
          <p:nvPr/>
        </p:nvCxnSpPr>
        <p:spPr>
          <a:xfrm>
            <a:off x="5312152" y="3293201"/>
            <a:ext cx="541119" cy="940588"/>
          </a:xfrm>
          <a:prstGeom prst="straightConnector1">
            <a:avLst/>
          </a:prstGeom>
          <a:ln w="190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5492064" y="1577301"/>
            <a:ext cx="361209" cy="3895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5689599" y="1710973"/>
            <a:ext cx="3327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AA1C7D"/>
                </a:solidFill>
              </a:rPr>
              <a:t>Evaluierung und Visualisierung </a:t>
            </a:r>
            <a:endParaRPr lang="en-US" b="1" dirty="0">
              <a:solidFill>
                <a:srgbClr val="AA1C7D"/>
              </a:solidFill>
            </a:endParaRPr>
          </a:p>
        </p:txBody>
      </p:sp>
      <p:sp>
        <p:nvSpPr>
          <p:cNvPr id="86" name="Textfeld 85"/>
          <p:cNvSpPr txBox="1"/>
          <p:nvPr/>
        </p:nvSpPr>
        <p:spPr>
          <a:xfrm rot="16200000">
            <a:off x="5458201" y="2739248"/>
            <a:ext cx="108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prstClr val="black"/>
                </a:solidFill>
              </a:rPr>
              <a:t>Spektren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7" name="Textfeld 86"/>
          <p:cNvSpPr txBox="1"/>
          <p:nvPr/>
        </p:nvSpPr>
        <p:spPr>
          <a:xfrm rot="16200000">
            <a:off x="5485485" y="3980759"/>
            <a:ext cx="102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prstClr val="black"/>
                </a:solidFill>
              </a:rPr>
              <a:t>Peptide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3" name="Gewinkelte Verbindung 2"/>
          <p:cNvCxnSpPr>
            <a:stCxn id="74" idx="2"/>
            <a:endCxn id="15" idx="1"/>
          </p:cNvCxnSpPr>
          <p:nvPr/>
        </p:nvCxnSpPr>
        <p:spPr>
          <a:xfrm rot="16200000" flipH="1">
            <a:off x="1617288" y="4268771"/>
            <a:ext cx="1151882" cy="1564246"/>
          </a:xfrm>
          <a:prstGeom prst="bentConnector2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359918" y="2808912"/>
            <a:ext cx="71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prstClr val="black"/>
                </a:solidFill>
              </a:rPr>
              <a:t>80 µm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>
          <a:xfrm>
            <a:off x="3241998" y="5429610"/>
            <a:ext cx="1819385" cy="801909"/>
            <a:chOff x="3241995" y="4638974"/>
            <a:chExt cx="1819385" cy="762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1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657" y="4647046"/>
              <a:ext cx="1165723" cy="754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  <p:pic>
          <p:nvPicPr>
            <p:cNvPr id="89" name="Picture 26" descr="lc100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1995" y="4638974"/>
              <a:ext cx="740455" cy="762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feld 10"/>
          <p:cNvSpPr txBox="1"/>
          <p:nvPr/>
        </p:nvSpPr>
        <p:spPr>
          <a:xfrm>
            <a:off x="691436" y="5259240"/>
            <a:ext cx="13283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prstClr val="white"/>
                </a:solidFill>
              </a:rPr>
              <a:t>Reference Peptide Datenbank 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176162" y="4983350"/>
            <a:ext cx="1861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AA1C7D"/>
                </a:solidFill>
              </a:rPr>
              <a:t>Bottom Up LC-MS/MS </a:t>
            </a:r>
          </a:p>
        </p:txBody>
      </p:sp>
      <p:cxnSp>
        <p:nvCxnSpPr>
          <p:cNvPr id="18" name="Gewinkelte Verbindung 17"/>
          <p:cNvCxnSpPr>
            <a:stCxn id="80" idx="2"/>
          </p:cNvCxnSpPr>
          <p:nvPr/>
        </p:nvCxnSpPr>
        <p:spPr>
          <a:xfrm rot="5400000">
            <a:off x="5904623" y="4081777"/>
            <a:ext cx="1190646" cy="2375581"/>
          </a:xfrm>
          <a:prstGeom prst="bentConnector2">
            <a:avLst/>
          </a:prstGeom>
          <a:ln w="19050">
            <a:solidFill>
              <a:schemeClr val="accent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6298049" y="5489841"/>
            <a:ext cx="791728" cy="56388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293348" y="5489840"/>
            <a:ext cx="83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FFFF"/>
                </a:solidFill>
              </a:rPr>
              <a:t>mind. 2 Peptide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03" y="51486"/>
            <a:ext cx="8552329" cy="63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0" y="2598183"/>
            <a:ext cx="3923928" cy="17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67" y="2598183"/>
            <a:ext cx="3851919" cy="17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4" y="4527836"/>
            <a:ext cx="3830630" cy="17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3724201" cy="169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884444" y="231112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 smtClean="0"/>
              <a:t>Liver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control</a:t>
            </a:r>
            <a:endParaRPr lang="en-US" sz="12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1779988" y="2424523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BOT</a:t>
            </a:r>
            <a:endParaRPr lang="en-US" sz="12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563964" y="452783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LGSC</a:t>
            </a:r>
            <a:endParaRPr lang="en-US" sz="12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5916988" y="451779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OCC</a:t>
            </a:r>
            <a:endParaRPr lang="en-US" sz="1200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36853" r="19596" b="26174"/>
          <a:stretch/>
        </p:blipFill>
        <p:spPr bwMode="auto">
          <a:xfrm>
            <a:off x="1393303" y="260648"/>
            <a:ext cx="5909420" cy="198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3804596" y="258023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BOT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535286" y="24410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LGSC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30515" y="26064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OCC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t="18336" r="26498" b="14601"/>
          <a:stretch/>
        </p:blipFill>
        <p:spPr bwMode="auto">
          <a:xfrm>
            <a:off x="5140932" y="1107517"/>
            <a:ext cx="3504952" cy="291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3" y="1124744"/>
            <a:ext cx="4676338" cy="290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 rot="19709267">
            <a:off x="827037" y="2168814"/>
            <a:ext cx="2042089" cy="5040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 rot="19709267">
            <a:off x="1700826" y="2080675"/>
            <a:ext cx="2351153" cy="60400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 rot="20667834">
            <a:off x="870067" y="2847952"/>
            <a:ext cx="3708463" cy="5994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942224" y="14766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BOT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789579" y="219801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OCC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073406" y="176193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LGS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2699792" y="4530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Principal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551937" y="1151639"/>
            <a:ext cx="25922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2D Score Plot  C1+C3</a:t>
            </a:r>
            <a:endParaRPr lang="en-US" sz="12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146912" y="1124744"/>
            <a:ext cx="25922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3D Score Plot  C1+C3 </a:t>
            </a:r>
            <a:endParaRPr lang="en-US" sz="12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0" t="43484" r="21793" b="24961"/>
          <a:stretch/>
        </p:blipFill>
        <p:spPr bwMode="auto">
          <a:xfrm>
            <a:off x="1121978" y="4136504"/>
            <a:ext cx="6496720" cy="215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16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t="51832" r="20551" b="11683"/>
          <a:stretch/>
        </p:blipFill>
        <p:spPr bwMode="auto">
          <a:xfrm>
            <a:off x="1092932" y="692696"/>
            <a:ext cx="6359388" cy="212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4" t="92732" r="787" b="96"/>
          <a:stretch/>
        </p:blipFill>
        <p:spPr bwMode="auto">
          <a:xfrm>
            <a:off x="1096068" y="2852936"/>
            <a:ext cx="2251796" cy="31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4067944" y="6926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BOT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900907" y="6926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LGSC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796136" y="69269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OCC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43608" y="26064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/>
              <a:t>Histone H2A type 2-A m/z 944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94"/>
          <a:stretch/>
        </p:blipFill>
        <p:spPr bwMode="auto">
          <a:xfrm>
            <a:off x="1112181" y="3207611"/>
            <a:ext cx="2699792" cy="312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Gerade Verbindung 12"/>
          <p:cNvCxnSpPr/>
          <p:nvPr/>
        </p:nvCxnSpPr>
        <p:spPr>
          <a:xfrm>
            <a:off x="2443821" y="3797186"/>
            <a:ext cx="666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2443821" y="5309354"/>
            <a:ext cx="666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2462077" y="3653170"/>
            <a:ext cx="666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994025" y="349891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BOT</a:t>
            </a:r>
          </a:p>
          <a:p>
            <a:r>
              <a:rPr lang="de-DE" sz="1200" b="1" dirty="0" smtClean="0"/>
              <a:t>OCC</a:t>
            </a:r>
            <a:endParaRPr lang="en-US" sz="12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1958021" y="516533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LGSC</a:t>
            </a:r>
            <a:endParaRPr lang="en-US" sz="1200" b="1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8" r="33142"/>
          <a:stretch/>
        </p:blipFill>
        <p:spPr bwMode="auto">
          <a:xfrm>
            <a:off x="4067944" y="3206297"/>
            <a:ext cx="3384376" cy="313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19"/>
          <p:cNvCxnSpPr/>
          <p:nvPr/>
        </p:nvCxnSpPr>
        <p:spPr>
          <a:xfrm>
            <a:off x="4860032" y="3960580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4932040" y="351204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AUC 0.811 p&lt;0.01</a:t>
            </a:r>
            <a:endParaRPr lang="en-US" sz="1200" b="1" dirty="0"/>
          </a:p>
        </p:txBody>
      </p:sp>
      <p:cxnSp>
        <p:nvCxnSpPr>
          <p:cNvPr id="37" name="Gerade Verbindung 36"/>
          <p:cNvCxnSpPr/>
          <p:nvPr/>
        </p:nvCxnSpPr>
        <p:spPr>
          <a:xfrm>
            <a:off x="6092552" y="4437112"/>
            <a:ext cx="1080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6264188" y="397544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AUC 0.795 p&lt;0.01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4305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528120" y="1072595"/>
            <a:ext cx="6408712" cy="3076485"/>
            <a:chOff x="683568" y="1072595"/>
            <a:chExt cx="8136904" cy="398012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556792"/>
              <a:ext cx="6941443" cy="3495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Ellipse 3"/>
            <p:cNvSpPr/>
            <p:nvPr/>
          </p:nvSpPr>
          <p:spPr>
            <a:xfrm rot="20243577">
              <a:off x="1975263" y="3078918"/>
              <a:ext cx="5947093" cy="1032987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7740352" y="2060848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BOT</a:t>
              </a:r>
            </a:p>
            <a:p>
              <a:r>
                <a:rPr lang="de-DE" dirty="0" smtClean="0"/>
                <a:t>LGSC</a:t>
              </a:r>
            </a:p>
            <a:p>
              <a:r>
                <a:rPr lang="de-DE" dirty="0" smtClean="0"/>
                <a:t>OCC</a:t>
              </a:r>
            </a:p>
          </p:txBody>
        </p:sp>
        <p:sp>
          <p:nvSpPr>
            <p:cNvPr id="6" name="Ellipse 5"/>
            <p:cNvSpPr/>
            <p:nvPr/>
          </p:nvSpPr>
          <p:spPr>
            <a:xfrm rot="2127364">
              <a:off x="1725513" y="1213972"/>
              <a:ext cx="936104" cy="3395143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267744" y="107259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HGSC</a:t>
              </a:r>
              <a:endParaRPr lang="en-US" dirty="0"/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3483" r="52475" b="54772"/>
          <a:stretch/>
        </p:blipFill>
        <p:spPr bwMode="auto">
          <a:xfrm rot="16200000">
            <a:off x="6698223" y="4385579"/>
            <a:ext cx="2085756" cy="188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15292" r="36037" b="47999"/>
          <a:stretch/>
        </p:blipFill>
        <p:spPr bwMode="auto">
          <a:xfrm rot="16200000">
            <a:off x="571250" y="4248344"/>
            <a:ext cx="2095596" cy="218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1" t="46617" r="50264" b="15281"/>
          <a:stretch/>
        </p:blipFill>
        <p:spPr bwMode="auto">
          <a:xfrm rot="16200000">
            <a:off x="2731444" y="4335500"/>
            <a:ext cx="2089134" cy="199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1" t="52062" r="32684" b="16193"/>
          <a:stretch/>
        </p:blipFill>
        <p:spPr bwMode="auto">
          <a:xfrm rot="16200000">
            <a:off x="4742562" y="4400798"/>
            <a:ext cx="2085756" cy="188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640135" y="430984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BOT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774176" y="4286094"/>
            <a:ext cx="140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LGSC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869716" y="4302176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OCC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849336" y="430131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HGSC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7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3" t="12721" r="31554" b="13926"/>
          <a:stretch/>
        </p:blipFill>
        <p:spPr bwMode="auto">
          <a:xfrm rot="16200000">
            <a:off x="179513" y="548681"/>
            <a:ext cx="5681272" cy="568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95537" y="148478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BOT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059833" y="3850343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LGSC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6346" y="386104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OCC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843809" y="62068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chemeClr val="bg1"/>
                </a:solidFill>
              </a:rPr>
              <a:t>HGSC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6" t="83752" r="41" b="-705"/>
          <a:stretch/>
        </p:blipFill>
        <p:spPr bwMode="auto">
          <a:xfrm>
            <a:off x="190644" y="573508"/>
            <a:ext cx="2509149" cy="64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23"/>
          <a:stretch/>
        </p:blipFill>
        <p:spPr bwMode="auto">
          <a:xfrm>
            <a:off x="5940152" y="573508"/>
            <a:ext cx="2448272" cy="572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0"/>
          <p:cNvCxnSpPr/>
          <p:nvPr/>
        </p:nvCxnSpPr>
        <p:spPr>
          <a:xfrm>
            <a:off x="7020272" y="1484785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316416" y="12687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HGSC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8531932" y="410843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Other</a:t>
            </a:r>
            <a:endParaRPr lang="en-US"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7078747" y="4293096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251520" y="116632"/>
            <a:ext cx="805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Vimentin</a:t>
            </a:r>
            <a:r>
              <a:rPr lang="de-DE" dirty="0" smtClean="0"/>
              <a:t> </a:t>
            </a:r>
            <a:r>
              <a:rPr lang="en-US" altLang="en-US" dirty="0"/>
              <a:t>m/z </a:t>
            </a:r>
            <a:r>
              <a:rPr lang="en-US" altLang="en-US" dirty="0" smtClean="0"/>
              <a:t>2498</a:t>
            </a:r>
            <a:endParaRPr lang="en-US" dirty="0"/>
          </a:p>
          <a:p>
            <a:r>
              <a:rPr lang="de-D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5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103969" y="238150"/>
            <a:ext cx="489646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Validation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  <a:r>
              <a:rPr lang="de-D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profiles</a:t>
            </a:r>
            <a:endParaRPr lang="de-DE" sz="2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" y="1577681"/>
            <a:ext cx="8275320" cy="43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7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30200" y="133215"/>
            <a:ext cx="84962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</a:t>
            </a:r>
            <a:r>
              <a:rPr lang="en-US" sz="2800" dirty="0" smtClean="0"/>
              <a:t>ifferentially </a:t>
            </a:r>
            <a:r>
              <a:rPr lang="en-US" sz="2800" dirty="0"/>
              <a:t>expressed </a:t>
            </a:r>
            <a:r>
              <a:rPr lang="en-US" sz="2800" dirty="0" smtClean="0"/>
              <a:t>genes in dataset </a:t>
            </a:r>
            <a:r>
              <a:rPr lang="en-US" sz="2800" dirty="0"/>
              <a:t>GSE29156</a:t>
            </a:r>
            <a:endParaRPr lang="de-DE" sz="2800" dirty="0"/>
          </a:p>
        </p:txBody>
      </p:sp>
      <p:sp>
        <p:nvSpPr>
          <p:cNvPr id="2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074608"/>
            <a:ext cx="4029638" cy="39200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35" y="2074608"/>
            <a:ext cx="4039164" cy="392484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12955" y="1476477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Malignant versus benign </a:t>
            </a:r>
            <a:r>
              <a:rPr lang="en-US" dirty="0" smtClean="0"/>
              <a:t>epithelium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578349" y="1476477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Malignant versus benign adjacent stroma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95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18519" y="6215"/>
            <a:ext cx="66559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L</a:t>
            </a:r>
            <a:r>
              <a:rPr lang="en-US" sz="2800" dirty="0" smtClean="0"/>
              <a:t>ists </a:t>
            </a:r>
            <a:r>
              <a:rPr lang="en-US" sz="2800" dirty="0"/>
              <a:t>of differentially expressed </a:t>
            </a:r>
            <a:r>
              <a:rPr lang="en-US" sz="2800" dirty="0" smtClean="0"/>
              <a:t>genes in </a:t>
            </a:r>
          </a:p>
          <a:p>
            <a:pPr algn="ctr"/>
            <a:r>
              <a:rPr lang="en-US" sz="2800" dirty="0" smtClean="0"/>
              <a:t>dataset </a:t>
            </a:r>
            <a:r>
              <a:rPr lang="en-US" sz="2800" dirty="0"/>
              <a:t>GSE29156</a:t>
            </a:r>
            <a:endParaRPr lang="de-DE" sz="2800" dirty="0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73419" y="1003976"/>
            <a:ext cx="8612393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000" dirty="0" smtClean="0">
                <a:solidFill>
                  <a:schemeClr val="tx2"/>
                </a:solidFill>
                <a:latin typeface="Helvetica Neue" charset="0"/>
              </a:rPr>
              <a:t> </a:t>
            </a:r>
            <a:r>
              <a:rPr lang="en-US" sz="2000" dirty="0"/>
              <a:t> </a:t>
            </a:r>
            <a:endParaRPr lang="de-DE" sz="2000" dirty="0"/>
          </a:p>
          <a:p>
            <a:pPr lvl="0"/>
            <a:r>
              <a:rPr lang="en-US" sz="2000" dirty="0"/>
              <a:t>1</a:t>
            </a:r>
            <a:r>
              <a:rPr lang="en-US" sz="2000" dirty="0" smtClean="0"/>
              <a:t>. Malignant </a:t>
            </a:r>
            <a:r>
              <a:rPr lang="en-US" sz="2000" dirty="0"/>
              <a:t>versus </a:t>
            </a:r>
            <a:r>
              <a:rPr lang="en-US" sz="2000" dirty="0" smtClean="0"/>
              <a:t>benign epithelium</a:t>
            </a:r>
            <a:endParaRPr lang="de-DE" sz="2000" dirty="0"/>
          </a:p>
          <a:p>
            <a:r>
              <a:rPr lang="en-US" sz="2000" dirty="0"/>
              <a:t> </a:t>
            </a: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en-US" sz="2000" i="1" dirty="0" smtClean="0"/>
              <a:t>Total </a:t>
            </a:r>
            <a:r>
              <a:rPr lang="en-US" sz="2000" i="1" dirty="0"/>
              <a:t>of 170 differentially expressed genes / 74 of them higher in </a:t>
            </a:r>
            <a:r>
              <a:rPr lang="en-US" sz="2000" i="1" dirty="0" smtClean="0"/>
              <a:t>				malignant </a:t>
            </a:r>
            <a:r>
              <a:rPr lang="en-US" sz="2000" i="1" dirty="0" err="1"/>
              <a:t>tumour</a:t>
            </a:r>
            <a:r>
              <a:rPr lang="en-US" sz="2000" i="1" dirty="0"/>
              <a:t> samples (cut off 2-fold; p &lt; 0.01)</a:t>
            </a:r>
            <a:endParaRPr lang="de-DE" sz="2000" dirty="0"/>
          </a:p>
          <a:p>
            <a:pPr lvl="0"/>
            <a:r>
              <a:rPr lang="en-US" sz="2000" i="1" dirty="0" smtClean="0"/>
              <a:t>		30 </a:t>
            </a:r>
            <a:r>
              <a:rPr lang="en-US" sz="2000" i="1" dirty="0"/>
              <a:t>genes included in Virtual </a:t>
            </a:r>
            <a:r>
              <a:rPr lang="en-US" sz="2000" i="1" dirty="0" err="1"/>
              <a:t>Secretome</a:t>
            </a:r>
            <a:r>
              <a:rPr lang="en-US" sz="2000" i="1" dirty="0"/>
              <a:t> Array published by </a:t>
            </a:r>
            <a:r>
              <a:rPr lang="en-US" sz="2000" i="1" dirty="0" smtClean="0"/>
              <a:t>Michael 			</a:t>
            </a:r>
            <a:r>
              <a:rPr lang="en-US" sz="2000" i="1" dirty="0" err="1" smtClean="0"/>
              <a:t>Birrer</a:t>
            </a:r>
            <a:r>
              <a:rPr lang="en-US" sz="2000" i="1" dirty="0" smtClean="0"/>
              <a:t> (</a:t>
            </a:r>
            <a:r>
              <a:rPr lang="en-US" sz="2000" i="1" dirty="0" err="1"/>
              <a:t>Clin</a:t>
            </a:r>
            <a:r>
              <a:rPr lang="en-US" sz="2000" i="1" dirty="0"/>
              <a:t>. Cancer Res. May 2015)</a:t>
            </a:r>
            <a:endParaRPr lang="de-DE" sz="2000" dirty="0"/>
          </a:p>
          <a:p>
            <a:r>
              <a:rPr lang="en-US" sz="2000" dirty="0"/>
              <a:t> </a:t>
            </a:r>
            <a:endParaRPr lang="de-DE" sz="2000" dirty="0"/>
          </a:p>
          <a:p>
            <a:pPr lvl="0"/>
            <a:r>
              <a:rPr lang="en-US" sz="2000" dirty="0" smtClean="0"/>
              <a:t>2. Malignant </a:t>
            </a:r>
            <a:r>
              <a:rPr lang="en-US" sz="2000" dirty="0"/>
              <a:t>versus benign adjacent stroma</a:t>
            </a:r>
            <a:endParaRPr lang="de-DE" sz="2000" dirty="0"/>
          </a:p>
          <a:p>
            <a:r>
              <a:rPr lang="en-US" sz="2000" dirty="0"/>
              <a:t> </a:t>
            </a: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en-US" sz="2000" i="1" dirty="0" smtClean="0"/>
              <a:t>Total </a:t>
            </a:r>
            <a:r>
              <a:rPr lang="en-US" sz="2000" i="1" dirty="0"/>
              <a:t>of 193 differentially expressed genes / 59 of them higher in </a:t>
            </a:r>
            <a:r>
              <a:rPr lang="en-US" sz="2000" i="1" dirty="0" smtClean="0"/>
              <a:t>				malignant </a:t>
            </a:r>
            <a:r>
              <a:rPr lang="en-US" sz="2000" i="1" dirty="0" err="1"/>
              <a:t>tumour</a:t>
            </a:r>
            <a:r>
              <a:rPr lang="en-US" sz="2000" i="1" dirty="0"/>
              <a:t> samples (cut off 2-fold; p &lt; 0.01)</a:t>
            </a:r>
            <a:endParaRPr lang="de-DE" sz="2000" dirty="0"/>
          </a:p>
          <a:p>
            <a:pPr lvl="0"/>
            <a:r>
              <a:rPr lang="en-US" sz="2000" i="1" dirty="0" smtClean="0"/>
              <a:t>		30 </a:t>
            </a:r>
            <a:r>
              <a:rPr lang="en-US" sz="2000" i="1" dirty="0"/>
              <a:t>genes included in Virtual </a:t>
            </a:r>
            <a:r>
              <a:rPr lang="en-US" sz="2000" i="1" dirty="0" err="1"/>
              <a:t>Secretome</a:t>
            </a:r>
            <a:r>
              <a:rPr lang="en-US" sz="2000" i="1" dirty="0"/>
              <a:t> Array </a:t>
            </a:r>
            <a:endParaRPr lang="de-DE" sz="2000" dirty="0"/>
          </a:p>
          <a:p>
            <a:r>
              <a:rPr lang="en-US" sz="2000" dirty="0"/>
              <a:t> </a:t>
            </a:r>
            <a:endParaRPr lang="de-DE" sz="2000" dirty="0"/>
          </a:p>
          <a:p>
            <a:pPr lvl="0"/>
            <a:r>
              <a:rPr lang="en-US" sz="2000" dirty="0" smtClean="0"/>
              <a:t>3. Combined </a:t>
            </a:r>
            <a:r>
              <a:rPr lang="en-US" sz="2000" dirty="0"/>
              <a:t>malignant/stroma versus benign/stroma</a:t>
            </a:r>
            <a:endParaRPr lang="de-DE" sz="2000" dirty="0"/>
          </a:p>
          <a:p>
            <a:r>
              <a:rPr lang="en-US" sz="2000" dirty="0"/>
              <a:t> </a:t>
            </a:r>
            <a:r>
              <a:rPr lang="en-US" sz="2000" dirty="0" smtClean="0"/>
              <a:t>		</a:t>
            </a:r>
            <a:r>
              <a:rPr lang="en-US" sz="2000" i="1" dirty="0" smtClean="0"/>
              <a:t>Total </a:t>
            </a:r>
            <a:r>
              <a:rPr lang="en-US" sz="2000" i="1" dirty="0"/>
              <a:t>of 831 differentially expressed genes / 268 of them higher in </a:t>
            </a:r>
            <a:r>
              <a:rPr lang="en-US" sz="2000" i="1" dirty="0" smtClean="0"/>
              <a:t> 			malignant </a:t>
            </a:r>
            <a:r>
              <a:rPr lang="en-US" sz="2000" i="1" dirty="0" err="1"/>
              <a:t>tumour</a:t>
            </a:r>
            <a:r>
              <a:rPr lang="en-US" sz="2000" i="1" dirty="0"/>
              <a:t> samples (cut off 2-fold; p &lt; 0.01)</a:t>
            </a:r>
            <a:endParaRPr lang="de-DE" sz="2000" dirty="0"/>
          </a:p>
          <a:p>
            <a:pPr lvl="0"/>
            <a:r>
              <a:rPr lang="en-US" sz="2000" i="1" dirty="0" smtClean="0"/>
              <a:t>		122 </a:t>
            </a:r>
            <a:r>
              <a:rPr lang="en-US" sz="2000" i="1" dirty="0"/>
              <a:t>genes included in Virtual </a:t>
            </a:r>
            <a:r>
              <a:rPr lang="en-US" sz="2000" i="1" dirty="0" err="1"/>
              <a:t>Secretome</a:t>
            </a:r>
            <a:r>
              <a:rPr lang="en-US" sz="2000" i="1" dirty="0"/>
              <a:t> Array </a:t>
            </a:r>
            <a:endParaRPr lang="de-DE" sz="2000" dirty="0"/>
          </a:p>
        </p:txBody>
      </p:sp>
      <p:sp>
        <p:nvSpPr>
          <p:cNvPr id="2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0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46027" y="6215"/>
            <a:ext cx="66009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Venn </a:t>
            </a:r>
            <a:r>
              <a:rPr lang="en-US" sz="2800" dirty="0" err="1"/>
              <a:t>diagramms</a:t>
            </a:r>
            <a:r>
              <a:rPr lang="en-US" sz="2800" dirty="0"/>
              <a:t> of genes from the lists </a:t>
            </a:r>
            <a:endParaRPr lang="en-US" sz="2800" dirty="0" smtClean="0"/>
          </a:p>
          <a:p>
            <a:pPr algn="ctr"/>
            <a:r>
              <a:rPr lang="en-US" sz="2800" dirty="0" smtClean="0"/>
              <a:t>in </a:t>
            </a:r>
            <a:r>
              <a:rPr lang="en-US" sz="2800" dirty="0"/>
              <a:t>the </a:t>
            </a:r>
            <a:r>
              <a:rPr lang="en-US" sz="2800" dirty="0" err="1"/>
              <a:t>secretome</a:t>
            </a:r>
            <a:endParaRPr lang="de-DE" sz="2800" dirty="0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73419" y="1003976"/>
            <a:ext cx="8612393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/>
              <a:t>Malignant </a:t>
            </a:r>
            <a:r>
              <a:rPr lang="en-US" sz="2000" dirty="0"/>
              <a:t>versus </a:t>
            </a:r>
            <a:r>
              <a:rPr lang="en-US" sz="2000" dirty="0" smtClean="0"/>
              <a:t>benign			</a:t>
            </a:r>
            <a:r>
              <a:rPr lang="en-US" sz="2000" dirty="0"/>
              <a:t>2. Malignant versus benign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									    adjacent </a:t>
            </a:r>
            <a:r>
              <a:rPr lang="en-US" sz="2000" dirty="0"/>
              <a:t>stroma </a:t>
            </a:r>
          </a:p>
          <a:p>
            <a:endParaRPr lang="en-US" sz="2000" dirty="0" smtClean="0"/>
          </a:p>
          <a:p>
            <a:pPr marL="457200" lvl="0" indent="-457200">
              <a:buAutoNum type="arabicPeriod"/>
            </a:pPr>
            <a:endParaRPr lang="de-DE" sz="2000" dirty="0"/>
          </a:p>
          <a:p>
            <a:r>
              <a:rPr lang="en-US" sz="2000" dirty="0"/>
              <a:t> </a:t>
            </a:r>
            <a:r>
              <a:rPr lang="de-DE" sz="2000" dirty="0"/>
              <a:t>	</a:t>
            </a:r>
            <a:r>
              <a:rPr lang="de-DE" sz="2000" dirty="0" smtClean="0"/>
              <a:t>	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 smtClean="0"/>
          </a:p>
          <a:p>
            <a:r>
              <a:rPr lang="en-US" sz="2000" dirty="0" smtClean="0"/>
              <a:t> 3. Combined </a:t>
            </a:r>
            <a:r>
              <a:rPr lang="en-US" sz="2000" dirty="0"/>
              <a:t>malignant/stroma </a:t>
            </a:r>
            <a:endParaRPr lang="en-US" sz="2000" dirty="0" smtClean="0"/>
          </a:p>
          <a:p>
            <a:r>
              <a:rPr lang="en-US" sz="2000" dirty="0"/>
              <a:t>	 </a:t>
            </a:r>
            <a:r>
              <a:rPr lang="en-US" sz="2000" dirty="0" smtClean="0"/>
              <a:t>  versus </a:t>
            </a:r>
            <a:r>
              <a:rPr lang="en-US" sz="2000" dirty="0"/>
              <a:t>benign/stroma</a:t>
            </a:r>
            <a:endParaRPr lang="de-DE" sz="2000" dirty="0"/>
          </a:p>
          <a:p>
            <a:r>
              <a:rPr lang="en-US" sz="2000" dirty="0"/>
              <a:t> </a:t>
            </a:r>
            <a:r>
              <a:rPr lang="en-US" sz="2000" dirty="0" smtClean="0"/>
              <a:t>		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Result: 154 </a:t>
            </a:r>
            <a:r>
              <a:rPr lang="en-US" sz="2000" dirty="0"/>
              <a:t>gene signature within the </a:t>
            </a:r>
            <a:r>
              <a:rPr lang="en-US" sz="2000" dirty="0" err="1"/>
              <a:t>secretom</a:t>
            </a:r>
            <a:r>
              <a:rPr lang="en-US" sz="2000" dirty="0"/>
              <a:t> combined of all 3 analysis </a:t>
            </a:r>
            <a:endParaRPr lang="de-DE" sz="2000" dirty="0"/>
          </a:p>
          <a:p>
            <a:endParaRPr lang="en-US" sz="2000" dirty="0" smtClean="0"/>
          </a:p>
          <a:p>
            <a:endParaRPr lang="de-DE" sz="2000" dirty="0"/>
          </a:p>
        </p:txBody>
      </p:sp>
      <p:sp>
        <p:nvSpPr>
          <p:cNvPr id="2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1314" name="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79" y="1729925"/>
            <a:ext cx="2325688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56" y="1751438"/>
            <a:ext cx="22891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79" y="4229769"/>
            <a:ext cx="2224087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4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04"/>
            <a:ext cx="9144000" cy="6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06"/>
            <a:ext cx="9144000" cy="59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5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55273" y="253642"/>
            <a:ext cx="6238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Validation of potential new biomarkers</a:t>
            </a:r>
            <a:endParaRPr lang="de-DE" sz="2800" dirty="0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675563" y="1358983"/>
            <a:ext cx="7805574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889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000" dirty="0" smtClean="0">
                <a:solidFill>
                  <a:schemeClr val="tx2"/>
                </a:solidFill>
                <a:latin typeface="Helvetica Neue" charset="0"/>
              </a:rPr>
              <a:t> </a:t>
            </a:r>
            <a:r>
              <a:rPr lang="en-US" sz="2000" dirty="0"/>
              <a:t> </a:t>
            </a:r>
            <a:endParaRPr lang="de-DE" sz="2000" dirty="0"/>
          </a:p>
          <a:p>
            <a:r>
              <a:rPr lang="en-US" sz="2000" dirty="0" smtClean="0"/>
              <a:t>1. 	Validation </a:t>
            </a:r>
            <a:r>
              <a:rPr lang="en-US" sz="2000" dirty="0"/>
              <a:t>of the top 25% (n=38) plus extra 10 genes also found </a:t>
            </a:r>
            <a:r>
              <a:rPr lang="en-US" sz="2000" dirty="0" smtClean="0"/>
              <a:t>		in </a:t>
            </a:r>
            <a:r>
              <a:rPr lang="en-US" sz="2000" dirty="0"/>
              <a:t>the </a:t>
            </a:r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/>
              <a:t>dataset </a:t>
            </a:r>
            <a:r>
              <a:rPr lang="en-US" sz="2000" dirty="0" smtClean="0"/>
              <a:t>(GSE14407) within </a:t>
            </a:r>
            <a:r>
              <a:rPr lang="en-US" sz="2000"/>
              <a:t>the </a:t>
            </a:r>
            <a:r>
              <a:rPr lang="en-US" sz="2000" smtClean="0"/>
              <a:t>154 </a:t>
            </a:r>
            <a:r>
              <a:rPr lang="en-US" sz="2000" dirty="0"/>
              <a:t>gene signature by </a:t>
            </a:r>
            <a:r>
              <a:rPr lang="en-US" sz="2000" dirty="0" smtClean="0"/>
              <a:t>		</a:t>
            </a:r>
            <a:r>
              <a:rPr lang="en-US" sz="2000" dirty="0" err="1" smtClean="0"/>
              <a:t>NanoString</a:t>
            </a:r>
            <a:r>
              <a:rPr lang="en-US" sz="2000" dirty="0" smtClean="0"/>
              <a:t> technology</a:t>
            </a:r>
          </a:p>
          <a:p>
            <a:endParaRPr lang="de-DE" sz="2000" dirty="0"/>
          </a:p>
          <a:p>
            <a:r>
              <a:rPr lang="en-US" sz="2000" dirty="0" smtClean="0"/>
              <a:t>		In </a:t>
            </a:r>
            <a:r>
              <a:rPr lang="en-US" sz="2000" dirty="0"/>
              <a:t>10 serum and 10 tissue samples of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benign </a:t>
            </a:r>
            <a:r>
              <a:rPr lang="en-US" sz="2000" dirty="0"/>
              <a:t>and malignant biopsies</a:t>
            </a:r>
            <a:endParaRPr lang="de-DE" sz="2000" dirty="0"/>
          </a:p>
          <a:p>
            <a:pPr lvl="0"/>
            <a:r>
              <a:rPr lang="en-US" sz="2000" dirty="0" smtClean="0"/>
              <a:t>		A) Cluster </a:t>
            </a:r>
            <a:r>
              <a:rPr lang="en-US" sz="2000" dirty="0"/>
              <a:t>analysis serum / tissue </a:t>
            </a:r>
            <a:endParaRPr lang="de-DE" sz="2000" dirty="0"/>
          </a:p>
          <a:p>
            <a:pPr lvl="0"/>
            <a:r>
              <a:rPr lang="en-US" sz="2000" dirty="0" smtClean="0"/>
              <a:t>		B) </a:t>
            </a:r>
            <a:r>
              <a:rPr lang="en-US" sz="2000" dirty="0" err="1" smtClean="0"/>
              <a:t>Vulcanoblot</a:t>
            </a:r>
            <a:r>
              <a:rPr lang="en-US" sz="2000" dirty="0" smtClean="0"/>
              <a:t> </a:t>
            </a:r>
            <a:endParaRPr lang="de-DE" sz="2000" dirty="0"/>
          </a:p>
          <a:p>
            <a:r>
              <a:rPr lang="en-US" sz="2000" dirty="0"/>
              <a:t> </a:t>
            </a:r>
            <a:endParaRPr lang="de-DE" sz="2000" dirty="0"/>
          </a:p>
          <a:p>
            <a:pPr marL="457200" indent="-457200">
              <a:buAutoNum type="arabicPeriod" startAt="2"/>
            </a:pPr>
            <a:r>
              <a:rPr lang="en-US" sz="2000" dirty="0" smtClean="0"/>
              <a:t>Validation </a:t>
            </a:r>
            <a:r>
              <a:rPr lang="en-US" sz="2000" dirty="0"/>
              <a:t>of the top 5 </a:t>
            </a:r>
            <a:r>
              <a:rPr lang="en-US" sz="2000" dirty="0" smtClean="0"/>
              <a:t>genes </a:t>
            </a:r>
            <a:r>
              <a:rPr lang="en-US" sz="2000" dirty="0"/>
              <a:t>in Serum samples and by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IHC on TMAs </a:t>
            </a:r>
            <a:endParaRPr lang="de-DE" sz="2000" dirty="0"/>
          </a:p>
          <a:p>
            <a:r>
              <a:rPr lang="en-US" sz="2000" dirty="0"/>
              <a:t> </a:t>
            </a:r>
            <a:endParaRPr lang="de-DE" sz="2000" dirty="0"/>
          </a:p>
          <a:p>
            <a:pPr lvl="0"/>
            <a:r>
              <a:rPr lang="en-GB" sz="2000" dirty="0" smtClean="0"/>
              <a:t>		A) IHC </a:t>
            </a:r>
            <a:r>
              <a:rPr lang="en-GB" sz="2000" dirty="0"/>
              <a:t>of selected, most abundant proteins on TMAs</a:t>
            </a:r>
            <a:endParaRPr lang="de-DE" sz="2000" dirty="0"/>
          </a:p>
          <a:p>
            <a:pPr lvl="0"/>
            <a:r>
              <a:rPr lang="en-GB" sz="2000" dirty="0" smtClean="0"/>
              <a:t>		B) ELISA </a:t>
            </a:r>
            <a:r>
              <a:rPr lang="en-GB" sz="2000" dirty="0"/>
              <a:t>of top 5 overrepresented proteins in serum</a:t>
            </a:r>
            <a:endParaRPr lang="de-DE" sz="2000" dirty="0"/>
          </a:p>
        </p:txBody>
      </p:sp>
      <p:sp>
        <p:nvSpPr>
          <p:cNvPr id="2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342001" y="24139"/>
            <a:ext cx="642034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Principal component analysis (PCA</a:t>
            </a: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GB" altLang="de-DE" sz="2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endParaRPr lang="en-GB" altLang="de-DE" sz="2800" dirty="0" smtClean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de-DE" sz="280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benign and malignant samples</a:t>
            </a: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de-DE" sz="2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Line 1029"/>
          <p:cNvSpPr>
            <a:spLocks noChangeShapeType="1"/>
          </p:cNvSpPr>
          <p:nvPr/>
        </p:nvSpPr>
        <p:spPr bwMode="auto">
          <a:xfrm>
            <a:off x="330200" y="990600"/>
            <a:ext cx="8496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1" y="1117478"/>
            <a:ext cx="7424345" cy="5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K Ovar ">
  <a:themeElements>
    <a:clrScheme name="2_OK Ovar  1">
      <a:dk1>
        <a:srgbClr val="220011"/>
      </a:dk1>
      <a:lt1>
        <a:srgbClr val="FFFFFF"/>
      </a:lt1>
      <a:dk2>
        <a:srgbClr val="226822"/>
      </a:dk2>
      <a:lt2>
        <a:srgbClr val="FFFFFF"/>
      </a:lt2>
      <a:accent1>
        <a:srgbClr val="81CA6A"/>
      </a:accent1>
      <a:accent2>
        <a:srgbClr val="83ABC1"/>
      </a:accent2>
      <a:accent3>
        <a:srgbClr val="ABB9AB"/>
      </a:accent3>
      <a:accent4>
        <a:srgbClr val="DADADA"/>
      </a:accent4>
      <a:accent5>
        <a:srgbClr val="C1E1B9"/>
      </a:accent5>
      <a:accent6>
        <a:srgbClr val="769BAF"/>
      </a:accent6>
      <a:hlink>
        <a:srgbClr val="A58779"/>
      </a:hlink>
      <a:folHlink>
        <a:srgbClr val="7E83B6"/>
      </a:folHlink>
    </a:clrScheme>
    <a:fontScheme name="2_OK Ovar 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K Ovar  1">
        <a:dk1>
          <a:srgbClr val="220011"/>
        </a:dk1>
        <a:lt1>
          <a:srgbClr val="FFFFFF"/>
        </a:lt1>
        <a:dk2>
          <a:srgbClr val="226822"/>
        </a:dk2>
        <a:lt2>
          <a:srgbClr val="FFFFFF"/>
        </a:lt2>
        <a:accent1>
          <a:srgbClr val="81CA6A"/>
        </a:accent1>
        <a:accent2>
          <a:srgbClr val="83ABC1"/>
        </a:accent2>
        <a:accent3>
          <a:srgbClr val="ABB9AB"/>
        </a:accent3>
        <a:accent4>
          <a:srgbClr val="DADADA"/>
        </a:accent4>
        <a:accent5>
          <a:srgbClr val="C1E1B9"/>
        </a:accent5>
        <a:accent6>
          <a:srgbClr val="769BAF"/>
        </a:accent6>
        <a:hlink>
          <a:srgbClr val="A58779"/>
        </a:hlink>
        <a:folHlink>
          <a:srgbClr val="7E83B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OK Ovar ">
  <a:themeElements>
    <a:clrScheme name="2_OK Ovar  1">
      <a:dk1>
        <a:srgbClr val="220011"/>
      </a:dk1>
      <a:lt1>
        <a:srgbClr val="FFFFFF"/>
      </a:lt1>
      <a:dk2>
        <a:srgbClr val="226822"/>
      </a:dk2>
      <a:lt2>
        <a:srgbClr val="FFFFFF"/>
      </a:lt2>
      <a:accent1>
        <a:srgbClr val="81CA6A"/>
      </a:accent1>
      <a:accent2>
        <a:srgbClr val="83ABC1"/>
      </a:accent2>
      <a:accent3>
        <a:srgbClr val="ABB9AB"/>
      </a:accent3>
      <a:accent4>
        <a:srgbClr val="DADADA"/>
      </a:accent4>
      <a:accent5>
        <a:srgbClr val="C1E1B9"/>
      </a:accent5>
      <a:accent6>
        <a:srgbClr val="769BAF"/>
      </a:accent6>
      <a:hlink>
        <a:srgbClr val="A58779"/>
      </a:hlink>
      <a:folHlink>
        <a:srgbClr val="7E83B6"/>
      </a:folHlink>
    </a:clrScheme>
    <a:fontScheme name="2_OK Ovar 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K Ovar  1">
        <a:dk1>
          <a:srgbClr val="220011"/>
        </a:dk1>
        <a:lt1>
          <a:srgbClr val="FFFFFF"/>
        </a:lt1>
        <a:dk2>
          <a:srgbClr val="226822"/>
        </a:dk2>
        <a:lt2>
          <a:srgbClr val="FFFFFF"/>
        </a:lt2>
        <a:accent1>
          <a:srgbClr val="81CA6A"/>
        </a:accent1>
        <a:accent2>
          <a:srgbClr val="83ABC1"/>
        </a:accent2>
        <a:accent3>
          <a:srgbClr val="ABB9AB"/>
        </a:accent3>
        <a:accent4>
          <a:srgbClr val="DADADA"/>
        </a:accent4>
        <a:accent5>
          <a:srgbClr val="C1E1B9"/>
        </a:accent5>
        <a:accent6>
          <a:srgbClr val="769BAF"/>
        </a:accent6>
        <a:hlink>
          <a:srgbClr val="A58779"/>
        </a:hlink>
        <a:folHlink>
          <a:srgbClr val="7E83B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0"/>
            <a:cs typeface="MS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0"/>
            <a:cs typeface="MS Gothic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Macintosh PowerPoint</Application>
  <PresentationFormat>On-screen Show (4:3)</PresentationFormat>
  <Paragraphs>142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2_OK Ovar </vt:lpstr>
      <vt:lpstr>3_OK Ovar </vt:lpstr>
      <vt:lpstr>7_Standarddesign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Arbeitsschema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BERLINER Studie</dc:title>
  <dc:creator>ioana</dc:creator>
  <cp:lastModifiedBy>Raik Otto</cp:lastModifiedBy>
  <cp:revision>423</cp:revision>
  <dcterms:created xsi:type="dcterms:W3CDTF">2015-10-21T17:27:43Z</dcterms:created>
  <dcterms:modified xsi:type="dcterms:W3CDTF">2016-10-17T12:50:43Z</dcterms:modified>
</cp:coreProperties>
</file>